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61" r:id="rId2"/>
    <p:sldId id="276" r:id="rId3"/>
    <p:sldId id="270" r:id="rId4"/>
    <p:sldId id="275" r:id="rId5"/>
    <p:sldId id="284" r:id="rId6"/>
    <p:sldId id="279" r:id="rId7"/>
    <p:sldId id="258" r:id="rId8"/>
    <p:sldId id="274" r:id="rId9"/>
    <p:sldId id="262" r:id="rId10"/>
    <p:sldId id="264" r:id="rId11"/>
    <p:sldId id="277" r:id="rId12"/>
    <p:sldId id="281" r:id="rId13"/>
    <p:sldId id="282" r:id="rId14"/>
    <p:sldId id="283" r:id="rId15"/>
    <p:sldId id="256" r:id="rId16"/>
    <p:sldId id="265" r:id="rId17"/>
    <p:sldId id="272" r:id="rId18"/>
    <p:sldId id="266" r:id="rId19"/>
    <p:sldId id="278" r:id="rId20"/>
    <p:sldId id="268" r:id="rId21"/>
    <p:sldId id="273" r:id="rId22"/>
  </p:sldIdLst>
  <p:sldSz cx="9144000" cy="6858000" type="screen4x3"/>
  <p:notesSz cx="7053263" cy="93567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0" d="100"/>
          <a:sy n="70" d="100"/>
        </p:scale>
        <p:origin x="-51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1170" y="-90"/>
      </p:cViewPr>
      <p:guideLst>
        <p:guide orient="horz" pos="2947"/>
        <p:guide pos="2222"/>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3055938" cy="468313"/>
          </a:xfrm>
          <a:prstGeom prst="rect">
            <a:avLst/>
          </a:prstGeom>
          <a:noFill/>
          <a:ln w="9525">
            <a:noFill/>
            <a:miter lim="800000"/>
            <a:headEnd/>
            <a:tailEnd/>
          </a:ln>
          <a:effectLst/>
        </p:spPr>
        <p:txBody>
          <a:bodyPr vert="horz" wrap="square" lIns="93763" tIns="46881" rIns="93763" bIns="46881" numCol="1" anchor="t" anchorCtr="0" compatLnSpc="1">
            <a:prstTxWarp prst="textNoShape">
              <a:avLst/>
            </a:prstTxWarp>
          </a:bodyPr>
          <a:lstStyle>
            <a:lvl1pPr defTabSz="938213">
              <a:defRPr sz="1200" smtClean="0"/>
            </a:lvl1pPr>
          </a:lstStyle>
          <a:p>
            <a:pPr>
              <a:defRPr/>
            </a:pPr>
            <a:endParaRPr lang="en-US"/>
          </a:p>
        </p:txBody>
      </p:sp>
      <p:sp>
        <p:nvSpPr>
          <p:cNvPr id="41987" name="Rectangle 3"/>
          <p:cNvSpPr>
            <a:spLocks noGrp="1" noChangeArrowheads="1"/>
          </p:cNvSpPr>
          <p:nvPr>
            <p:ph type="dt" sz="quarter" idx="1"/>
          </p:nvPr>
        </p:nvSpPr>
        <p:spPr bwMode="auto">
          <a:xfrm>
            <a:off x="3995738" y="0"/>
            <a:ext cx="3055937" cy="468313"/>
          </a:xfrm>
          <a:prstGeom prst="rect">
            <a:avLst/>
          </a:prstGeom>
          <a:noFill/>
          <a:ln w="9525">
            <a:noFill/>
            <a:miter lim="800000"/>
            <a:headEnd/>
            <a:tailEnd/>
          </a:ln>
          <a:effectLst/>
        </p:spPr>
        <p:txBody>
          <a:bodyPr vert="horz" wrap="square" lIns="93763" tIns="46881" rIns="93763" bIns="46881" numCol="1" anchor="t" anchorCtr="0" compatLnSpc="1">
            <a:prstTxWarp prst="textNoShape">
              <a:avLst/>
            </a:prstTxWarp>
          </a:bodyPr>
          <a:lstStyle>
            <a:lvl1pPr algn="r" defTabSz="938213">
              <a:defRPr sz="1200" smtClean="0"/>
            </a:lvl1pPr>
          </a:lstStyle>
          <a:p>
            <a:pPr>
              <a:defRPr/>
            </a:pPr>
            <a:endParaRPr lang="en-US"/>
          </a:p>
        </p:txBody>
      </p:sp>
      <p:sp>
        <p:nvSpPr>
          <p:cNvPr id="41988" name="Rectangle 4"/>
          <p:cNvSpPr>
            <a:spLocks noGrp="1" noChangeArrowheads="1"/>
          </p:cNvSpPr>
          <p:nvPr>
            <p:ph type="ftr" sz="quarter" idx="2"/>
          </p:nvPr>
        </p:nvSpPr>
        <p:spPr bwMode="auto">
          <a:xfrm>
            <a:off x="0" y="8886825"/>
            <a:ext cx="3055938" cy="468313"/>
          </a:xfrm>
          <a:prstGeom prst="rect">
            <a:avLst/>
          </a:prstGeom>
          <a:noFill/>
          <a:ln w="9525">
            <a:noFill/>
            <a:miter lim="800000"/>
            <a:headEnd/>
            <a:tailEnd/>
          </a:ln>
          <a:effectLst/>
        </p:spPr>
        <p:txBody>
          <a:bodyPr vert="horz" wrap="square" lIns="93763" tIns="46881" rIns="93763" bIns="46881" numCol="1" anchor="b" anchorCtr="0" compatLnSpc="1">
            <a:prstTxWarp prst="textNoShape">
              <a:avLst/>
            </a:prstTxWarp>
          </a:bodyPr>
          <a:lstStyle>
            <a:lvl1pPr defTabSz="938213">
              <a:defRPr sz="1200" smtClean="0"/>
            </a:lvl1pPr>
          </a:lstStyle>
          <a:p>
            <a:pPr>
              <a:defRPr/>
            </a:pPr>
            <a:endParaRPr lang="en-US"/>
          </a:p>
        </p:txBody>
      </p:sp>
      <p:sp>
        <p:nvSpPr>
          <p:cNvPr id="41989" name="Rectangle 5"/>
          <p:cNvSpPr>
            <a:spLocks noGrp="1" noChangeArrowheads="1"/>
          </p:cNvSpPr>
          <p:nvPr>
            <p:ph type="sldNum" sz="quarter" idx="3"/>
          </p:nvPr>
        </p:nvSpPr>
        <p:spPr bwMode="auto">
          <a:xfrm>
            <a:off x="3995738" y="8886825"/>
            <a:ext cx="3055937" cy="468313"/>
          </a:xfrm>
          <a:prstGeom prst="rect">
            <a:avLst/>
          </a:prstGeom>
          <a:noFill/>
          <a:ln w="9525">
            <a:noFill/>
            <a:miter lim="800000"/>
            <a:headEnd/>
            <a:tailEnd/>
          </a:ln>
          <a:effectLst/>
        </p:spPr>
        <p:txBody>
          <a:bodyPr vert="horz" wrap="square" lIns="93763" tIns="46881" rIns="93763" bIns="46881" numCol="1" anchor="b" anchorCtr="0" compatLnSpc="1">
            <a:prstTxWarp prst="textNoShape">
              <a:avLst/>
            </a:prstTxWarp>
          </a:bodyPr>
          <a:lstStyle>
            <a:lvl1pPr algn="r" defTabSz="938213">
              <a:defRPr sz="1200" smtClean="0"/>
            </a:lvl1pPr>
          </a:lstStyle>
          <a:p>
            <a:pPr>
              <a:defRPr/>
            </a:pPr>
            <a:fld id="{AB8E0E57-1B5D-46C8-851D-7172C1B913B5}"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55938" cy="468313"/>
          </a:xfrm>
          <a:prstGeom prst="rect">
            <a:avLst/>
          </a:prstGeom>
          <a:noFill/>
          <a:ln w="9525">
            <a:noFill/>
            <a:miter lim="800000"/>
            <a:headEnd/>
            <a:tailEnd/>
          </a:ln>
          <a:effectLst/>
        </p:spPr>
        <p:txBody>
          <a:bodyPr vert="horz" wrap="square" lIns="93763" tIns="46881" rIns="93763" bIns="46881" numCol="1" anchor="t" anchorCtr="0" compatLnSpc="1">
            <a:prstTxWarp prst="textNoShape">
              <a:avLst/>
            </a:prstTxWarp>
          </a:bodyPr>
          <a:lstStyle>
            <a:lvl1pPr defTabSz="938213">
              <a:defRPr sz="1200" smtClean="0"/>
            </a:lvl1pPr>
          </a:lstStyle>
          <a:p>
            <a:pPr>
              <a:defRPr/>
            </a:pPr>
            <a:endParaRPr lang="en-US"/>
          </a:p>
        </p:txBody>
      </p:sp>
      <p:sp>
        <p:nvSpPr>
          <p:cNvPr id="3075" name="Rectangle 3"/>
          <p:cNvSpPr>
            <a:spLocks noGrp="1" noChangeArrowheads="1"/>
          </p:cNvSpPr>
          <p:nvPr>
            <p:ph type="dt" idx="1"/>
          </p:nvPr>
        </p:nvSpPr>
        <p:spPr bwMode="auto">
          <a:xfrm>
            <a:off x="3995738" y="0"/>
            <a:ext cx="3055937" cy="468313"/>
          </a:xfrm>
          <a:prstGeom prst="rect">
            <a:avLst/>
          </a:prstGeom>
          <a:noFill/>
          <a:ln w="9525">
            <a:noFill/>
            <a:miter lim="800000"/>
            <a:headEnd/>
            <a:tailEnd/>
          </a:ln>
          <a:effectLst/>
        </p:spPr>
        <p:txBody>
          <a:bodyPr vert="horz" wrap="square" lIns="93763" tIns="46881" rIns="93763" bIns="46881" numCol="1" anchor="t" anchorCtr="0" compatLnSpc="1">
            <a:prstTxWarp prst="textNoShape">
              <a:avLst/>
            </a:prstTxWarp>
          </a:bodyPr>
          <a:lstStyle>
            <a:lvl1pPr algn="r" defTabSz="938213">
              <a:defRPr sz="1200" smtClean="0"/>
            </a:lvl1pPr>
          </a:lstStyle>
          <a:p>
            <a:pPr>
              <a:defRPr/>
            </a:pPr>
            <a:endParaRPr lang="en-US"/>
          </a:p>
        </p:txBody>
      </p:sp>
      <p:sp>
        <p:nvSpPr>
          <p:cNvPr id="23556" name="Rectangle 4"/>
          <p:cNvSpPr>
            <a:spLocks noRot="1" noChangeArrowheads="1" noTextEdit="1"/>
          </p:cNvSpPr>
          <p:nvPr>
            <p:ph type="sldImg" idx="2"/>
          </p:nvPr>
        </p:nvSpPr>
        <p:spPr bwMode="auto">
          <a:xfrm>
            <a:off x="1187450" y="701675"/>
            <a:ext cx="4678363" cy="3508375"/>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704850" y="4445000"/>
            <a:ext cx="5643563" cy="4210050"/>
          </a:xfrm>
          <a:prstGeom prst="rect">
            <a:avLst/>
          </a:prstGeom>
          <a:noFill/>
          <a:ln w="9525">
            <a:noFill/>
            <a:miter lim="800000"/>
            <a:headEnd/>
            <a:tailEnd/>
          </a:ln>
          <a:effectLst/>
        </p:spPr>
        <p:txBody>
          <a:bodyPr vert="horz" wrap="square" lIns="93763" tIns="46881" rIns="93763" bIns="4688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86825"/>
            <a:ext cx="3055938" cy="468313"/>
          </a:xfrm>
          <a:prstGeom prst="rect">
            <a:avLst/>
          </a:prstGeom>
          <a:noFill/>
          <a:ln w="9525">
            <a:noFill/>
            <a:miter lim="800000"/>
            <a:headEnd/>
            <a:tailEnd/>
          </a:ln>
          <a:effectLst/>
        </p:spPr>
        <p:txBody>
          <a:bodyPr vert="horz" wrap="square" lIns="93763" tIns="46881" rIns="93763" bIns="46881" numCol="1" anchor="b" anchorCtr="0" compatLnSpc="1">
            <a:prstTxWarp prst="textNoShape">
              <a:avLst/>
            </a:prstTxWarp>
          </a:bodyPr>
          <a:lstStyle>
            <a:lvl1pPr defTabSz="938213">
              <a:defRPr sz="1200" smtClean="0"/>
            </a:lvl1pPr>
          </a:lstStyle>
          <a:p>
            <a:pPr>
              <a:defRPr/>
            </a:pPr>
            <a:endParaRPr lang="en-US"/>
          </a:p>
        </p:txBody>
      </p:sp>
      <p:sp>
        <p:nvSpPr>
          <p:cNvPr id="3079" name="Rectangle 7"/>
          <p:cNvSpPr>
            <a:spLocks noGrp="1" noChangeArrowheads="1"/>
          </p:cNvSpPr>
          <p:nvPr>
            <p:ph type="sldNum" sz="quarter" idx="5"/>
          </p:nvPr>
        </p:nvSpPr>
        <p:spPr bwMode="auto">
          <a:xfrm>
            <a:off x="3995738" y="8886825"/>
            <a:ext cx="3055937" cy="468313"/>
          </a:xfrm>
          <a:prstGeom prst="rect">
            <a:avLst/>
          </a:prstGeom>
          <a:noFill/>
          <a:ln w="9525">
            <a:noFill/>
            <a:miter lim="800000"/>
            <a:headEnd/>
            <a:tailEnd/>
          </a:ln>
          <a:effectLst/>
        </p:spPr>
        <p:txBody>
          <a:bodyPr vert="horz" wrap="square" lIns="93763" tIns="46881" rIns="93763" bIns="46881" numCol="1" anchor="b" anchorCtr="0" compatLnSpc="1">
            <a:prstTxWarp prst="textNoShape">
              <a:avLst/>
            </a:prstTxWarp>
          </a:bodyPr>
          <a:lstStyle>
            <a:lvl1pPr algn="r" defTabSz="938213">
              <a:defRPr sz="1200" smtClean="0"/>
            </a:lvl1pPr>
          </a:lstStyle>
          <a:p>
            <a:pPr>
              <a:defRPr/>
            </a:pPr>
            <a:fld id="{5C6DF469-562A-4FA5-8A70-72F77756293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EF27FB47-0D6B-4224-B8EE-AD9FE1162110}" type="slidenum">
              <a:rPr lang="en-US"/>
              <a:pPr/>
              <a:t>15</a:t>
            </a:fld>
            <a:endParaRPr lang="en-US"/>
          </a:p>
        </p:txBody>
      </p:sp>
      <p:sp>
        <p:nvSpPr>
          <p:cNvPr id="24579" name="Rectangle 2"/>
          <p:cNvSpPr>
            <a:spLocks noRo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5FAB418-46B3-4276-97CD-AF565A05313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323328D-6EE3-4571-925A-9A9338D8950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808B52C-1EB4-40B3-84FE-14F8A7EF86C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0B14D82-F925-40C1-AAA3-F2D431CCC98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2B67AAA-BCD0-4B44-9BFE-8F9D6C8F613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BD34F69-F841-4BB0-8FEC-236C6EA307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BDF64F9-2320-4673-830D-382FD8DF55B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69064A2-C2EE-4A99-A33D-4D1CE34C1AC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19440AC-D169-4B56-B984-63CD8599251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EEA4DA9-5AC4-4BC2-8BAF-BF30A566E7D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EEBBE6D-AE42-4F86-BBAC-8C5DD52555D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935B8CB-2355-47B0-A84D-99B6D61178C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767676"/>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7EAEA4FA-7EDC-470C-B0D1-C53728FA396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upload.wikimedia.org/wikipedia/commons/d/d8/Caxton-Fables.png"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mlahanas.de/Greeks/Bios/Aesop.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7" descr="aesop"/>
          <p:cNvPicPr>
            <a:picLocks noChangeAspect="1" noChangeArrowheads="1"/>
          </p:cNvPicPr>
          <p:nvPr/>
        </p:nvPicPr>
        <p:blipFill>
          <a:blip r:embed="rId2"/>
          <a:srcRect/>
          <a:stretch>
            <a:fillRect/>
          </a:stretch>
        </p:blipFill>
        <p:spPr bwMode="auto">
          <a:xfrm>
            <a:off x="762000" y="457200"/>
            <a:ext cx="2867025" cy="5705475"/>
          </a:xfrm>
          <a:prstGeom prst="rect">
            <a:avLst/>
          </a:prstGeom>
          <a:noFill/>
          <a:ln w="9525">
            <a:noFill/>
            <a:miter lim="800000"/>
            <a:headEnd/>
            <a:tailEnd/>
          </a:ln>
        </p:spPr>
      </p:pic>
      <p:sp>
        <p:nvSpPr>
          <p:cNvPr id="2051" name="Text Box 8"/>
          <p:cNvSpPr txBox="1">
            <a:spLocks noChangeArrowheads="1"/>
          </p:cNvSpPr>
          <p:nvPr/>
        </p:nvSpPr>
        <p:spPr bwMode="auto">
          <a:xfrm>
            <a:off x="4495800" y="1828800"/>
            <a:ext cx="3694113" cy="1555750"/>
          </a:xfrm>
          <a:prstGeom prst="rect">
            <a:avLst/>
          </a:prstGeom>
          <a:noFill/>
          <a:ln w="9525">
            <a:noFill/>
            <a:miter lim="800000"/>
            <a:headEnd/>
            <a:tailEnd/>
          </a:ln>
        </p:spPr>
        <p:txBody>
          <a:bodyPr wrap="none">
            <a:spAutoFit/>
          </a:bodyPr>
          <a:lstStyle/>
          <a:p>
            <a:r>
              <a:rPr lang="en-US" sz="4800">
                <a:latin typeface="Symbol" pitchFamily="18" charset="2"/>
              </a:rPr>
              <a:t>Aesop </a:t>
            </a:r>
          </a:p>
          <a:p>
            <a:r>
              <a:rPr lang="en-US" sz="4800">
                <a:latin typeface="Symbol" pitchFamily="18" charset="2"/>
              </a:rPr>
              <a:t>Greek Slave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Aesop"/>
          <p:cNvPicPr>
            <a:picLocks noChangeAspect="1" noChangeArrowheads="1"/>
          </p:cNvPicPr>
          <p:nvPr/>
        </p:nvPicPr>
        <p:blipFill>
          <a:blip r:embed="rId2"/>
          <a:srcRect/>
          <a:stretch>
            <a:fillRect/>
          </a:stretch>
        </p:blipFill>
        <p:spPr bwMode="auto">
          <a:xfrm>
            <a:off x="5181600" y="609600"/>
            <a:ext cx="3333750" cy="5448300"/>
          </a:xfrm>
          <a:prstGeom prst="rect">
            <a:avLst/>
          </a:prstGeom>
          <a:noFill/>
          <a:ln w="9525">
            <a:noFill/>
            <a:miter lim="800000"/>
            <a:headEnd/>
            <a:tailEnd/>
          </a:ln>
        </p:spPr>
      </p:pic>
      <p:sp>
        <p:nvSpPr>
          <p:cNvPr id="11267" name="Text Box 6"/>
          <p:cNvSpPr txBox="1">
            <a:spLocks noChangeArrowheads="1"/>
          </p:cNvSpPr>
          <p:nvPr/>
        </p:nvSpPr>
        <p:spPr bwMode="auto">
          <a:xfrm>
            <a:off x="685800" y="762000"/>
            <a:ext cx="4114800" cy="4486275"/>
          </a:xfrm>
          <a:prstGeom prst="rect">
            <a:avLst/>
          </a:prstGeom>
          <a:noFill/>
          <a:ln w="9525">
            <a:noFill/>
            <a:miter lim="800000"/>
            <a:headEnd/>
            <a:tailEnd/>
          </a:ln>
        </p:spPr>
        <p:txBody>
          <a:bodyPr>
            <a:spAutoFit/>
          </a:bodyPr>
          <a:lstStyle/>
          <a:p>
            <a:endParaRPr lang="en-US" b="1"/>
          </a:p>
          <a:p>
            <a:r>
              <a:rPr lang="en-US" b="1"/>
              <a:t>Two hundred of his tales were gathered in about 320 B.C. to make up the earliest known collection of his fables. </a:t>
            </a:r>
          </a:p>
          <a:p>
            <a:endParaRPr lang="en-US" b="1"/>
          </a:p>
          <a:p>
            <a:r>
              <a:rPr lang="en-US" b="1"/>
              <a:t>As far back as the Fifth Century B. C., Aesop's identity was guessed about by historians. His identity, even then, was unknown. Aesop probably did not put his fables in writing, but told the stories orally.</a:t>
            </a:r>
            <a:r>
              <a:rPr lang="en-US"/>
              <a:t> </a:t>
            </a:r>
            <a:r>
              <a:rPr lang="en-US" b="1"/>
              <a:t>The fables may have been collected and modified by an ancient Greek man, based on oral story traditions gathered as he traveled.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657600" y="609600"/>
            <a:ext cx="5257800" cy="3657600"/>
          </a:xfrm>
        </p:spPr>
        <p:txBody>
          <a:bodyPr/>
          <a:lstStyle/>
          <a:p>
            <a:pPr algn="l" eaLnBrk="1" hangingPunct="1"/>
            <a:r>
              <a:rPr lang="en-US" sz="2000" b="1" smtClean="0">
                <a:solidFill>
                  <a:schemeClr val="tx1"/>
                </a:solidFill>
              </a:rPr>
              <a:t>Fables existed before the printed word as folktales that were presented orally. </a:t>
            </a:r>
            <a:br>
              <a:rPr lang="en-US" sz="2000" b="1" smtClean="0">
                <a:solidFill>
                  <a:schemeClr val="tx1"/>
                </a:solidFill>
              </a:rPr>
            </a:br>
            <a:r>
              <a:rPr lang="en-US" sz="2000" b="1" smtClean="0">
                <a:solidFill>
                  <a:schemeClr val="tx1"/>
                </a:solidFill>
              </a:rPr>
              <a:t/>
            </a:r>
            <a:br>
              <a:rPr lang="en-US" sz="2000" b="1" smtClean="0">
                <a:solidFill>
                  <a:schemeClr val="tx1"/>
                </a:solidFill>
              </a:rPr>
            </a:br>
            <a:r>
              <a:rPr lang="en-US" sz="2000" b="1" smtClean="0"/>
              <a:t>In ancient times, fables are not designed as moral tales for children but early fables are more frequently designed to explain the causes of natural phenomena.</a:t>
            </a:r>
            <a:r>
              <a:rPr lang="en-US" sz="2400" b="1" smtClean="0">
                <a:solidFill>
                  <a:schemeClr val="tx1"/>
                </a:solidFill>
              </a:rPr>
              <a:t> </a:t>
            </a:r>
            <a:br>
              <a:rPr lang="en-US" sz="2400" b="1" smtClean="0">
                <a:solidFill>
                  <a:schemeClr val="tx1"/>
                </a:solidFill>
              </a:rPr>
            </a:br>
            <a:r>
              <a:rPr lang="en-US" sz="2400" b="1" smtClean="0">
                <a:solidFill>
                  <a:schemeClr val="tx1"/>
                </a:solidFill>
              </a:rPr>
              <a:t/>
            </a:r>
            <a:br>
              <a:rPr lang="en-US" sz="2400" b="1" smtClean="0">
                <a:solidFill>
                  <a:schemeClr val="tx1"/>
                </a:solidFill>
              </a:rPr>
            </a:br>
            <a:endParaRPr lang="en-US" sz="2400" b="1" smtClean="0">
              <a:solidFill>
                <a:schemeClr val="tx1"/>
              </a:solidFill>
            </a:endParaRPr>
          </a:p>
        </p:txBody>
      </p:sp>
      <p:pic>
        <p:nvPicPr>
          <p:cNvPr id="12291" name="Picture 6" descr="aesopfox"/>
          <p:cNvPicPr>
            <a:picLocks noChangeAspect="1" noChangeArrowheads="1"/>
          </p:cNvPicPr>
          <p:nvPr/>
        </p:nvPicPr>
        <p:blipFill>
          <a:blip r:embed="rId2"/>
          <a:srcRect/>
          <a:stretch>
            <a:fillRect/>
          </a:stretch>
        </p:blipFill>
        <p:spPr bwMode="auto">
          <a:xfrm>
            <a:off x="685800" y="304800"/>
            <a:ext cx="2470150" cy="2514600"/>
          </a:xfrm>
          <a:prstGeom prst="rect">
            <a:avLst/>
          </a:prstGeom>
          <a:noFill/>
          <a:ln w="9525">
            <a:noFill/>
            <a:miter lim="800000"/>
            <a:headEnd/>
            <a:tailEnd/>
          </a:ln>
        </p:spPr>
      </p:pic>
      <p:sp>
        <p:nvSpPr>
          <p:cNvPr id="12292" name="Rectangle 7"/>
          <p:cNvSpPr>
            <a:spLocks noChangeArrowheads="1"/>
          </p:cNvSpPr>
          <p:nvPr/>
        </p:nvSpPr>
        <p:spPr bwMode="auto">
          <a:xfrm>
            <a:off x="152400" y="4343400"/>
            <a:ext cx="8610600" cy="2282825"/>
          </a:xfrm>
          <a:prstGeom prst="rect">
            <a:avLst/>
          </a:prstGeom>
          <a:noFill/>
          <a:ln w="9525">
            <a:noFill/>
            <a:miter lim="800000"/>
            <a:headEnd/>
            <a:tailEnd/>
          </a:ln>
        </p:spPr>
        <p:txBody>
          <a:bodyPr>
            <a:spAutoFit/>
          </a:bodyPr>
          <a:lstStyle/>
          <a:p>
            <a:r>
              <a:rPr lang="en-US" sz="2400" b="1"/>
              <a:t>Fables are short allegorical tales of animals who personify humans.  The stories have a moral or lesson about the way of the world. Readers can enjoy a story and learn a lesson at the same time. Many of the morals in Aesop's tales have evolved into well-known phrases.</a:t>
            </a:r>
            <a:r>
              <a:rPr lang="en-US" sz="2400"/>
              <a:t> </a:t>
            </a:r>
            <a:br>
              <a:rPr lang="en-US" sz="2400"/>
            </a:br>
            <a:endParaRPr lang="en-US" sz="2400"/>
          </a:p>
        </p:txBody>
      </p:sp>
      <p:sp>
        <p:nvSpPr>
          <p:cNvPr id="12293" name="Text Box 8"/>
          <p:cNvSpPr txBox="1">
            <a:spLocks noChangeArrowheads="1"/>
          </p:cNvSpPr>
          <p:nvPr/>
        </p:nvSpPr>
        <p:spPr bwMode="auto">
          <a:xfrm>
            <a:off x="914400" y="2971800"/>
            <a:ext cx="2025650" cy="366713"/>
          </a:xfrm>
          <a:prstGeom prst="rect">
            <a:avLst/>
          </a:prstGeom>
          <a:noFill/>
          <a:ln w="9525">
            <a:noFill/>
            <a:miter lim="800000"/>
            <a:headEnd/>
            <a:tailEnd/>
          </a:ln>
        </p:spPr>
        <p:txBody>
          <a:bodyPr wrap="none">
            <a:spAutoFit/>
          </a:bodyPr>
          <a:lstStyle/>
          <a:p>
            <a:r>
              <a:rPr lang="en-US"/>
              <a:t>Aesop and the fox</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l" eaLnBrk="1" hangingPunct="1"/>
            <a:r>
              <a:rPr lang="en-US" sz="5400" smtClean="0">
                <a:latin typeface="Balthazar" pitchFamily="2" charset="0"/>
              </a:rPr>
              <a:t>     Fables</a:t>
            </a:r>
          </a:p>
        </p:txBody>
      </p:sp>
      <p:sp>
        <p:nvSpPr>
          <p:cNvPr id="13315" name="Rectangle 3"/>
          <p:cNvSpPr>
            <a:spLocks noGrp="1" noChangeArrowheads="1"/>
          </p:cNvSpPr>
          <p:nvPr>
            <p:ph type="body" sz="half" idx="1"/>
          </p:nvPr>
        </p:nvSpPr>
        <p:spPr>
          <a:xfrm>
            <a:off x="228600" y="1600200"/>
            <a:ext cx="4572000" cy="2819400"/>
          </a:xfrm>
        </p:spPr>
        <p:txBody>
          <a:bodyPr/>
          <a:lstStyle/>
          <a:p>
            <a:pPr eaLnBrk="1" hangingPunct="1">
              <a:buFontTx/>
              <a:buNone/>
            </a:pPr>
            <a:r>
              <a:rPr lang="en-US" sz="2800" smtClean="0"/>
              <a:t>Fables often  feature animals, plants, inanimate objects, or forces of nature which are </a:t>
            </a:r>
            <a:r>
              <a:rPr lang="en-US" sz="2800" b="1" smtClean="0"/>
              <a:t>anthropomorphized</a:t>
            </a:r>
            <a:r>
              <a:rPr lang="en-US" sz="2800" smtClean="0"/>
              <a:t> </a:t>
            </a:r>
            <a:r>
              <a:rPr lang="en-US" sz="2800" i="1" smtClean="0"/>
              <a:t>( given human qualities.)</a:t>
            </a:r>
          </a:p>
          <a:p>
            <a:pPr eaLnBrk="1" hangingPunct="1"/>
            <a:endParaRPr lang="en-US" sz="2800" smtClean="0"/>
          </a:p>
          <a:p>
            <a:pPr eaLnBrk="1" hangingPunct="1"/>
            <a:endParaRPr lang="en-US" sz="2800" smtClean="0"/>
          </a:p>
        </p:txBody>
      </p:sp>
      <p:pic>
        <p:nvPicPr>
          <p:cNvPr id="13316" name="Picture 4"/>
          <p:cNvPicPr>
            <a:picLocks noChangeAspect="1" noChangeArrowheads="1"/>
          </p:cNvPicPr>
          <p:nvPr>
            <p:ph sz="half" idx="2"/>
          </p:nvPr>
        </p:nvPicPr>
        <p:blipFill>
          <a:blip r:embed="rId2"/>
          <a:srcRect/>
          <a:stretch>
            <a:fillRect/>
          </a:stretch>
        </p:blipFill>
        <p:spPr>
          <a:xfrm>
            <a:off x="4724400" y="1066800"/>
            <a:ext cx="4027488" cy="4800600"/>
          </a:xfrm>
          <a:noFill/>
          <a:ln w="3175">
            <a:solidFill>
              <a:schemeClr val="tx1"/>
            </a:solidFill>
          </a:ln>
        </p:spPr>
      </p:pic>
      <p:sp>
        <p:nvSpPr>
          <p:cNvPr id="13317" name="Text Box 5"/>
          <p:cNvSpPr txBox="1">
            <a:spLocks noChangeArrowheads="1"/>
          </p:cNvSpPr>
          <p:nvPr/>
        </p:nvSpPr>
        <p:spPr bwMode="auto">
          <a:xfrm>
            <a:off x="228600" y="4953000"/>
            <a:ext cx="4495800" cy="1006475"/>
          </a:xfrm>
          <a:prstGeom prst="rect">
            <a:avLst/>
          </a:prstGeom>
          <a:noFill/>
          <a:ln w="9525">
            <a:noFill/>
            <a:miter lim="800000"/>
            <a:headEnd/>
            <a:tailEnd/>
          </a:ln>
        </p:spPr>
        <p:txBody>
          <a:bodyPr>
            <a:spAutoFit/>
          </a:bodyPr>
          <a:lstStyle/>
          <a:p>
            <a:r>
              <a:rPr lang="en-US" sz="2000"/>
              <a:t>“Flattered by all the compliments from the fox, the crow lifted her head and began to sing.”</a:t>
            </a:r>
          </a:p>
        </p:txBody>
      </p:sp>
      <p:sp>
        <p:nvSpPr>
          <p:cNvPr id="13318" name="Text Box 6"/>
          <p:cNvSpPr txBox="1">
            <a:spLocks noChangeArrowheads="1"/>
          </p:cNvSpPr>
          <p:nvPr/>
        </p:nvSpPr>
        <p:spPr bwMode="auto">
          <a:xfrm>
            <a:off x="4953000" y="609600"/>
            <a:ext cx="3352800" cy="366713"/>
          </a:xfrm>
          <a:prstGeom prst="rect">
            <a:avLst/>
          </a:prstGeom>
          <a:noFill/>
          <a:ln w="9525">
            <a:noFill/>
            <a:miter lim="800000"/>
            <a:headEnd/>
            <a:tailEnd/>
          </a:ln>
        </p:spPr>
        <p:txBody>
          <a:bodyPr>
            <a:spAutoFit/>
          </a:bodyPr>
          <a:lstStyle/>
          <a:p>
            <a:pPr algn="ctr">
              <a:spcBef>
                <a:spcPct val="50000"/>
              </a:spcBef>
            </a:pPr>
            <a:r>
              <a:rPr lang="en-US" b="1"/>
              <a:t>The Fox and the Crow</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304800"/>
            <a:ext cx="8229600" cy="685800"/>
          </a:xfrm>
        </p:spPr>
        <p:txBody>
          <a:bodyPr/>
          <a:lstStyle/>
          <a:p>
            <a:pPr eaLnBrk="1" hangingPunct="1"/>
            <a:r>
              <a:rPr lang="en-US" sz="5400" smtClean="0">
                <a:latin typeface="Balthazar" pitchFamily="2" charset="0"/>
              </a:rPr>
              <a:t>Fables</a:t>
            </a:r>
          </a:p>
        </p:txBody>
      </p:sp>
      <p:sp>
        <p:nvSpPr>
          <p:cNvPr id="14339" name="Rectangle 3"/>
          <p:cNvSpPr>
            <a:spLocks noGrp="1" noChangeArrowheads="1"/>
          </p:cNvSpPr>
          <p:nvPr>
            <p:ph type="body" sz="half" idx="1"/>
          </p:nvPr>
        </p:nvSpPr>
        <p:spPr>
          <a:xfrm>
            <a:off x="381000" y="990600"/>
            <a:ext cx="8153400" cy="4525963"/>
          </a:xfrm>
        </p:spPr>
        <p:txBody>
          <a:bodyPr/>
          <a:lstStyle/>
          <a:p>
            <a:pPr eaLnBrk="1" hangingPunct="1">
              <a:buFontTx/>
              <a:buNone/>
            </a:pPr>
            <a:r>
              <a:rPr lang="en-US" sz="2800" smtClean="0"/>
              <a:t>The </a:t>
            </a:r>
            <a:r>
              <a:rPr lang="en-US" sz="2800" b="1" smtClean="0"/>
              <a:t>moral</a:t>
            </a:r>
            <a:r>
              <a:rPr lang="en-US" sz="2800" smtClean="0"/>
              <a:t> </a:t>
            </a:r>
            <a:r>
              <a:rPr lang="en-US" sz="2800" i="1" smtClean="0"/>
              <a:t>(lesson)</a:t>
            </a:r>
            <a:r>
              <a:rPr lang="en-US" sz="2800" smtClean="0"/>
              <a:t> is often presented at the end of the story as a </a:t>
            </a:r>
            <a:r>
              <a:rPr lang="en-US" sz="2800" b="1" smtClean="0"/>
              <a:t>maxim</a:t>
            </a:r>
            <a:r>
              <a:rPr lang="en-US" sz="2800" i="1" smtClean="0"/>
              <a:t> (a short, clear saying.)</a:t>
            </a:r>
          </a:p>
        </p:txBody>
      </p:sp>
      <p:pic>
        <p:nvPicPr>
          <p:cNvPr id="14340" name="Picture 4"/>
          <p:cNvPicPr>
            <a:picLocks noChangeAspect="1" noChangeArrowheads="1"/>
          </p:cNvPicPr>
          <p:nvPr>
            <p:ph sz="half" idx="2"/>
          </p:nvPr>
        </p:nvPicPr>
        <p:blipFill>
          <a:blip r:embed="rId2"/>
          <a:srcRect/>
          <a:stretch>
            <a:fillRect/>
          </a:stretch>
        </p:blipFill>
        <p:spPr>
          <a:xfrm>
            <a:off x="1524000" y="1981200"/>
            <a:ext cx="3622675" cy="4038600"/>
          </a:xfrm>
          <a:noFill/>
          <a:ln w="3175">
            <a:solidFill>
              <a:schemeClr val="tx1"/>
            </a:solidFill>
          </a:ln>
        </p:spPr>
      </p:pic>
      <p:sp>
        <p:nvSpPr>
          <p:cNvPr id="14341" name="Text Box 5"/>
          <p:cNvSpPr txBox="1">
            <a:spLocks noChangeArrowheads="1"/>
          </p:cNvSpPr>
          <p:nvPr/>
        </p:nvSpPr>
        <p:spPr bwMode="auto">
          <a:xfrm>
            <a:off x="5638800" y="4038600"/>
            <a:ext cx="2743200" cy="1190625"/>
          </a:xfrm>
          <a:prstGeom prst="rect">
            <a:avLst/>
          </a:prstGeom>
          <a:noFill/>
          <a:ln w="9525">
            <a:noFill/>
            <a:miter lim="800000"/>
            <a:headEnd/>
            <a:tailEnd/>
          </a:ln>
        </p:spPr>
        <p:txBody>
          <a:bodyPr>
            <a:spAutoFit/>
          </a:bodyPr>
          <a:lstStyle/>
          <a:p>
            <a:r>
              <a:rPr lang="en-US" b="1"/>
              <a:t>The Moral of the Story:</a:t>
            </a:r>
            <a:endParaRPr lang="en-US"/>
          </a:p>
          <a:p>
            <a:r>
              <a:rPr lang="en-US"/>
              <a:t>“No act of kindness, no matter how small, is ever wasted.”</a:t>
            </a:r>
          </a:p>
        </p:txBody>
      </p:sp>
      <p:sp>
        <p:nvSpPr>
          <p:cNvPr id="14342" name="Text Box 6"/>
          <p:cNvSpPr txBox="1">
            <a:spLocks noChangeArrowheads="1"/>
          </p:cNvSpPr>
          <p:nvPr/>
        </p:nvSpPr>
        <p:spPr bwMode="auto">
          <a:xfrm>
            <a:off x="5181600" y="2514600"/>
            <a:ext cx="2819400" cy="366713"/>
          </a:xfrm>
          <a:prstGeom prst="rect">
            <a:avLst/>
          </a:prstGeom>
          <a:noFill/>
          <a:ln w="9525">
            <a:noFill/>
            <a:miter lim="800000"/>
            <a:headEnd/>
            <a:tailEnd/>
          </a:ln>
        </p:spPr>
        <p:txBody>
          <a:bodyPr>
            <a:spAutoFit/>
          </a:bodyPr>
          <a:lstStyle/>
          <a:p>
            <a:pPr>
              <a:spcBef>
                <a:spcPct val="50000"/>
              </a:spcBef>
            </a:pPr>
            <a:r>
              <a:rPr lang="en-US" b="1"/>
              <a:t>The Lion and the Mouse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z="4800" smtClean="0">
                <a:latin typeface="Balthazar" pitchFamily="2" charset="0"/>
              </a:rPr>
              <a:t>Fables: Moral</a:t>
            </a:r>
            <a:br>
              <a:rPr lang="en-US" sz="4800" smtClean="0">
                <a:latin typeface="Balthazar" pitchFamily="2" charset="0"/>
              </a:rPr>
            </a:br>
            <a:r>
              <a:rPr lang="en-US" sz="4800" smtClean="0">
                <a:latin typeface="Balthazar" pitchFamily="2" charset="0"/>
              </a:rPr>
              <a:t>a lesson for life</a:t>
            </a:r>
          </a:p>
        </p:txBody>
      </p:sp>
      <p:pic>
        <p:nvPicPr>
          <p:cNvPr id="15363" name="Picture 3"/>
          <p:cNvPicPr>
            <a:picLocks noChangeAspect="1" noChangeArrowheads="1"/>
          </p:cNvPicPr>
          <p:nvPr>
            <p:ph type="body" idx="1"/>
          </p:nvPr>
        </p:nvPicPr>
        <p:blipFill>
          <a:blip r:embed="rId2"/>
          <a:srcRect/>
          <a:stretch>
            <a:fillRect/>
          </a:stretch>
        </p:blipFill>
        <p:spPr>
          <a:xfrm>
            <a:off x="1524000" y="2209800"/>
            <a:ext cx="6019800" cy="3309938"/>
          </a:xfrm>
        </p:spPr>
      </p:pic>
      <p:sp>
        <p:nvSpPr>
          <p:cNvPr id="15364" name="Text Box 4"/>
          <p:cNvSpPr txBox="1">
            <a:spLocks noChangeArrowheads="1"/>
          </p:cNvSpPr>
          <p:nvPr/>
        </p:nvSpPr>
        <p:spPr bwMode="auto">
          <a:xfrm>
            <a:off x="228600" y="5715000"/>
            <a:ext cx="8915400" cy="854075"/>
          </a:xfrm>
          <a:prstGeom prst="rect">
            <a:avLst/>
          </a:prstGeom>
          <a:noFill/>
          <a:ln w="9525">
            <a:noFill/>
            <a:miter lim="800000"/>
            <a:headEnd/>
            <a:tailEnd/>
          </a:ln>
        </p:spPr>
        <p:txBody>
          <a:bodyPr>
            <a:spAutoFit/>
          </a:bodyPr>
          <a:lstStyle/>
          <a:p>
            <a:pPr>
              <a:spcBef>
                <a:spcPct val="50000"/>
              </a:spcBef>
            </a:pPr>
            <a:r>
              <a:rPr lang="en-US" sz="2000" b="1"/>
              <a:t>The frog asked," Why did you sting me, now we both will die?”</a:t>
            </a:r>
          </a:p>
          <a:p>
            <a:pPr>
              <a:spcBef>
                <a:spcPct val="50000"/>
              </a:spcBef>
            </a:pPr>
            <a:r>
              <a:rPr lang="en-US" sz="2000" b="1"/>
              <a:t>"I could not help myself. It is my nature." answered the scorpion.</a:t>
            </a:r>
          </a:p>
        </p:txBody>
      </p:sp>
      <p:sp>
        <p:nvSpPr>
          <p:cNvPr id="15365" name="Text Box 5"/>
          <p:cNvSpPr txBox="1">
            <a:spLocks noChangeArrowheads="1"/>
          </p:cNvSpPr>
          <p:nvPr/>
        </p:nvSpPr>
        <p:spPr bwMode="auto">
          <a:xfrm>
            <a:off x="2057400" y="1600200"/>
            <a:ext cx="4724400" cy="519113"/>
          </a:xfrm>
          <a:prstGeom prst="rect">
            <a:avLst/>
          </a:prstGeom>
          <a:noFill/>
          <a:ln w="9525">
            <a:noFill/>
            <a:miter lim="800000"/>
            <a:headEnd/>
            <a:tailEnd/>
          </a:ln>
        </p:spPr>
        <p:txBody>
          <a:bodyPr>
            <a:spAutoFit/>
          </a:bodyPr>
          <a:lstStyle/>
          <a:p>
            <a:pPr>
              <a:spcBef>
                <a:spcPct val="50000"/>
              </a:spcBef>
            </a:pPr>
            <a:r>
              <a:rPr lang="en-US" sz="2800"/>
              <a:t>The Scorpion and the Frog</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ChangeArrowheads="1"/>
          </p:cNvSpPr>
          <p:nvPr/>
        </p:nvSpPr>
        <p:spPr bwMode="auto">
          <a:xfrm>
            <a:off x="4343400" y="841375"/>
            <a:ext cx="4038600" cy="2282825"/>
          </a:xfrm>
          <a:prstGeom prst="rect">
            <a:avLst/>
          </a:prstGeom>
          <a:noFill/>
          <a:ln w="9525">
            <a:noFill/>
            <a:miter lim="800000"/>
            <a:headEnd/>
            <a:tailEnd/>
          </a:ln>
        </p:spPr>
        <p:txBody>
          <a:bodyPr anchor="ctr">
            <a:spAutoFit/>
          </a:bodyPr>
          <a:lstStyle/>
          <a:p>
            <a:r>
              <a:rPr lang="en-US" sz="2400" b="1"/>
              <a:t>During the medieval period, Latin translations of Aesop's fables were used as textbooks in schools.</a:t>
            </a:r>
          </a:p>
          <a:p>
            <a:endParaRPr lang="en-US" sz="2400" b="1"/>
          </a:p>
        </p:txBody>
      </p:sp>
      <p:pic>
        <p:nvPicPr>
          <p:cNvPr id="16387" name="Picture 7" descr="Aesop"/>
          <p:cNvPicPr>
            <a:picLocks noChangeAspect="1" noChangeArrowheads="1"/>
          </p:cNvPicPr>
          <p:nvPr/>
        </p:nvPicPr>
        <p:blipFill>
          <a:blip r:embed="rId3"/>
          <a:srcRect/>
          <a:stretch>
            <a:fillRect/>
          </a:stretch>
        </p:blipFill>
        <p:spPr bwMode="auto">
          <a:xfrm>
            <a:off x="457200" y="457200"/>
            <a:ext cx="3429000" cy="3375025"/>
          </a:xfrm>
          <a:prstGeom prst="rect">
            <a:avLst/>
          </a:prstGeom>
          <a:noFill/>
          <a:ln w="9525">
            <a:noFill/>
            <a:miter lim="800000"/>
            <a:headEnd/>
            <a:tailEnd/>
          </a:ln>
        </p:spPr>
      </p:pic>
      <p:sp>
        <p:nvSpPr>
          <p:cNvPr id="16388" name="Rectangle 10"/>
          <p:cNvSpPr>
            <a:spLocks noChangeArrowheads="1"/>
          </p:cNvSpPr>
          <p:nvPr/>
        </p:nvSpPr>
        <p:spPr bwMode="auto">
          <a:xfrm>
            <a:off x="609600" y="4022725"/>
            <a:ext cx="7239000" cy="2835275"/>
          </a:xfrm>
          <a:prstGeom prst="rect">
            <a:avLst/>
          </a:prstGeom>
          <a:noFill/>
          <a:ln w="9525">
            <a:noFill/>
            <a:miter lim="800000"/>
            <a:headEnd/>
            <a:tailEnd/>
          </a:ln>
        </p:spPr>
        <p:txBody>
          <a:bodyPr>
            <a:spAutoFit/>
          </a:bodyPr>
          <a:lstStyle/>
          <a:p>
            <a:r>
              <a:rPr lang="en-US" sz="2400" b="1"/>
              <a:t>Aesop is depicted in the Nurember Chronical is shown wearing 15th century German clothing. </a:t>
            </a:r>
          </a:p>
          <a:p>
            <a:endParaRPr lang="en-US" sz="2400" b="1"/>
          </a:p>
          <a:p>
            <a:r>
              <a:rPr lang="en-US" b="1"/>
              <a:t>The Nuremberg Chronicle, written by Hartmann Schedel was published by not long after Gutenberg published his Bible.  It is one of the most important works ever published. It is a history of the world as it was known in 1493 beginning with creation. The Chronicle was also the one of the first books printed in the "vulgar." ie. German as well as Latin. </a:t>
            </a:r>
            <a:endParaRPr lang="en-US"/>
          </a:p>
        </p:txBody>
      </p:sp>
      <p:pic>
        <p:nvPicPr>
          <p:cNvPr id="16389" name="Picture 16" descr="nuremberg3"/>
          <p:cNvPicPr>
            <a:picLocks noChangeAspect="1" noChangeArrowheads="1"/>
          </p:cNvPicPr>
          <p:nvPr/>
        </p:nvPicPr>
        <p:blipFill>
          <a:blip r:embed="rId4"/>
          <a:srcRect/>
          <a:stretch>
            <a:fillRect/>
          </a:stretch>
        </p:blipFill>
        <p:spPr bwMode="auto">
          <a:xfrm>
            <a:off x="6400800" y="2590800"/>
            <a:ext cx="2133600" cy="1443038"/>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5" descr="1501aesopus"/>
          <p:cNvPicPr>
            <a:picLocks noChangeAspect="1" noChangeArrowheads="1"/>
          </p:cNvPicPr>
          <p:nvPr/>
        </p:nvPicPr>
        <p:blipFill>
          <a:blip r:embed="rId2"/>
          <a:srcRect/>
          <a:stretch>
            <a:fillRect/>
          </a:stretch>
        </p:blipFill>
        <p:spPr bwMode="auto">
          <a:xfrm>
            <a:off x="762000" y="685800"/>
            <a:ext cx="3286125" cy="5353050"/>
          </a:xfrm>
          <a:prstGeom prst="rect">
            <a:avLst/>
          </a:prstGeom>
          <a:noFill/>
          <a:ln w="9525">
            <a:noFill/>
            <a:miter lim="800000"/>
            <a:headEnd/>
            <a:tailEnd/>
          </a:ln>
        </p:spPr>
      </p:pic>
      <p:sp>
        <p:nvSpPr>
          <p:cNvPr id="17411" name="Rectangle 10"/>
          <p:cNvSpPr>
            <a:spLocks noChangeArrowheads="1"/>
          </p:cNvSpPr>
          <p:nvPr/>
        </p:nvSpPr>
        <p:spPr bwMode="auto">
          <a:xfrm>
            <a:off x="4343400" y="1371600"/>
            <a:ext cx="4038600" cy="3163888"/>
          </a:xfrm>
          <a:prstGeom prst="rect">
            <a:avLst/>
          </a:prstGeom>
          <a:noFill/>
          <a:ln w="9525">
            <a:noFill/>
            <a:miter lim="800000"/>
            <a:headEnd/>
            <a:tailEnd/>
          </a:ln>
        </p:spPr>
        <p:txBody>
          <a:bodyPr>
            <a:spAutoFit/>
          </a:bodyPr>
          <a:lstStyle/>
          <a:p>
            <a:pPr>
              <a:lnSpc>
                <a:spcPct val="80000"/>
              </a:lnSpc>
              <a:spcBef>
                <a:spcPct val="20000"/>
              </a:spcBef>
            </a:pPr>
            <a:r>
              <a:rPr lang="en-US" sz="2800" b="1"/>
              <a:t>On March 26, 1484, William Caxton, the first printer of books in English, printed a version of Aesop's Fables. To the left is a Woodcut from William Caxton’s “Fables of Aesop”  London 1480.</a:t>
            </a:r>
            <a:r>
              <a:rPr lang="en-US" sz="2400" b="1"/>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5"/>
          <p:cNvSpPr>
            <a:spLocks noGrp="1" noChangeArrowheads="1"/>
          </p:cNvSpPr>
          <p:nvPr>
            <p:ph type="subTitle" idx="1"/>
          </p:nvPr>
        </p:nvSpPr>
        <p:spPr>
          <a:xfrm>
            <a:off x="1219200" y="3124200"/>
            <a:ext cx="6781800" cy="4953000"/>
          </a:xfrm>
        </p:spPr>
        <p:txBody>
          <a:bodyPr/>
          <a:lstStyle/>
          <a:p>
            <a:pPr algn="l" eaLnBrk="1" hangingPunct="1">
              <a:lnSpc>
                <a:spcPct val="80000"/>
              </a:lnSpc>
            </a:pPr>
            <a:endParaRPr lang="en-US" sz="1400" b="1" smtClean="0"/>
          </a:p>
          <a:p>
            <a:pPr algn="l" eaLnBrk="1" hangingPunct="1">
              <a:lnSpc>
                <a:spcPct val="80000"/>
              </a:lnSpc>
            </a:pPr>
            <a:r>
              <a:rPr lang="en-US" sz="1800" b="1" smtClean="0"/>
              <a:t>Men ought not to leue that thynge whiche is sure &amp;</a:t>
            </a:r>
          </a:p>
          <a:p>
            <a:pPr algn="l" eaLnBrk="1" hangingPunct="1">
              <a:lnSpc>
                <a:spcPct val="80000"/>
              </a:lnSpc>
            </a:pPr>
            <a:r>
              <a:rPr lang="en-US" sz="1800" b="1" smtClean="0"/>
              <a:t> certayne / for hope to haue the vncertayn / as to vs</a:t>
            </a:r>
          </a:p>
          <a:p>
            <a:pPr algn="l" eaLnBrk="1" hangingPunct="1">
              <a:lnSpc>
                <a:spcPct val="80000"/>
              </a:lnSpc>
            </a:pPr>
            <a:r>
              <a:rPr lang="en-US" sz="1800" b="1" smtClean="0"/>
              <a:t> reherceth this fable of a fyssher whiche with his lyne</a:t>
            </a:r>
          </a:p>
          <a:p>
            <a:pPr algn="l" eaLnBrk="1" hangingPunct="1">
              <a:lnSpc>
                <a:spcPct val="80000"/>
              </a:lnSpc>
            </a:pPr>
            <a:r>
              <a:rPr lang="en-US" sz="1800" b="1" smtClean="0"/>
              <a:t> toke a lytyll fysshe whiche sayd to hym / My frend I pray</a:t>
            </a:r>
          </a:p>
          <a:p>
            <a:pPr algn="l" eaLnBrk="1" hangingPunct="1">
              <a:lnSpc>
                <a:spcPct val="80000"/>
              </a:lnSpc>
            </a:pPr>
            <a:r>
              <a:rPr lang="en-US" sz="1800" b="1" smtClean="0"/>
              <a:t> the / doo to me none euylle / ne putte me not to dethe /</a:t>
            </a:r>
          </a:p>
          <a:p>
            <a:pPr algn="l" eaLnBrk="1" hangingPunct="1">
              <a:lnSpc>
                <a:spcPct val="80000"/>
              </a:lnSpc>
            </a:pPr>
            <a:r>
              <a:rPr lang="en-US" sz="1800" b="1" smtClean="0"/>
              <a:t> For now I am nought / for to be eten / but whanne I shalle be grete / yf thow come ageyne hyther / of me </a:t>
            </a:r>
          </a:p>
          <a:p>
            <a:pPr algn="l" eaLnBrk="1" hangingPunct="1">
              <a:lnSpc>
                <a:spcPct val="80000"/>
              </a:lnSpc>
            </a:pPr>
            <a:r>
              <a:rPr lang="en-US" sz="1800" b="1" smtClean="0"/>
              <a:t>shalt thow mowe haue grete auaylle / For thenne I shalle </a:t>
            </a:r>
          </a:p>
          <a:p>
            <a:pPr algn="l" eaLnBrk="1" hangingPunct="1">
              <a:lnSpc>
                <a:spcPct val="80000"/>
              </a:lnSpc>
            </a:pPr>
            <a:r>
              <a:rPr lang="en-US" sz="1800" b="1" smtClean="0"/>
              <a:t>goo with the a good whyle / And the Fyssher sayd to the </a:t>
            </a:r>
          </a:p>
          <a:p>
            <a:pPr algn="l" eaLnBrk="1" hangingPunct="1">
              <a:lnSpc>
                <a:spcPct val="80000"/>
              </a:lnSpc>
            </a:pPr>
            <a:r>
              <a:rPr lang="en-US" sz="1800" b="1" smtClean="0"/>
              <a:t>fysshe Syn I hold the now / thou shalt not scape fro me / </a:t>
            </a:r>
          </a:p>
          <a:p>
            <a:pPr algn="l" eaLnBrk="1" hangingPunct="1">
              <a:lnSpc>
                <a:spcPct val="80000"/>
              </a:lnSpc>
            </a:pPr>
            <a:r>
              <a:rPr lang="en-US" sz="1800" b="1" smtClean="0"/>
              <a:t>For grete foly hit were to me for to seke the here another</a:t>
            </a:r>
          </a:p>
          <a:p>
            <a:pPr algn="l" eaLnBrk="1" hangingPunct="1">
              <a:lnSpc>
                <a:spcPct val="80000"/>
              </a:lnSpc>
            </a:pPr>
            <a:r>
              <a:rPr lang="en-US" sz="1800" b="1" smtClean="0"/>
              <a:t> tyme.</a:t>
            </a:r>
          </a:p>
        </p:txBody>
      </p:sp>
      <p:pic>
        <p:nvPicPr>
          <p:cNvPr id="18435" name="Picture 6" descr="Image:Caxton-Fables.png">
            <a:hlinkClick r:id="rId2"/>
          </p:cNvPr>
          <p:cNvPicPr>
            <a:picLocks noChangeAspect="1" noChangeArrowheads="1"/>
          </p:cNvPicPr>
          <p:nvPr/>
        </p:nvPicPr>
        <p:blipFill>
          <a:blip r:embed="rId3"/>
          <a:srcRect/>
          <a:stretch>
            <a:fillRect/>
          </a:stretch>
        </p:blipFill>
        <p:spPr bwMode="auto">
          <a:xfrm>
            <a:off x="1143000" y="381000"/>
            <a:ext cx="2743200" cy="2698750"/>
          </a:xfrm>
          <a:prstGeom prst="rect">
            <a:avLst/>
          </a:prstGeom>
          <a:noFill/>
          <a:ln w="9525">
            <a:noFill/>
            <a:miter lim="800000"/>
            <a:headEnd/>
            <a:tailEnd/>
          </a:ln>
        </p:spPr>
      </p:pic>
      <p:sp>
        <p:nvSpPr>
          <p:cNvPr id="18436" name="Rectangle 8"/>
          <p:cNvSpPr>
            <a:spLocks noChangeArrowheads="1"/>
          </p:cNvSpPr>
          <p:nvPr/>
        </p:nvSpPr>
        <p:spPr bwMode="auto">
          <a:xfrm>
            <a:off x="4114800" y="914400"/>
            <a:ext cx="4419600" cy="1263650"/>
          </a:xfrm>
          <a:prstGeom prst="rect">
            <a:avLst/>
          </a:prstGeom>
          <a:noFill/>
          <a:ln w="9525">
            <a:noFill/>
            <a:miter lim="800000"/>
            <a:headEnd/>
            <a:tailEnd/>
          </a:ln>
        </p:spPr>
        <p:txBody>
          <a:bodyPr>
            <a:spAutoFit/>
          </a:bodyPr>
          <a:lstStyle/>
          <a:p>
            <a:pPr>
              <a:lnSpc>
                <a:spcPct val="80000"/>
              </a:lnSpc>
              <a:spcBef>
                <a:spcPct val="20000"/>
              </a:spcBef>
            </a:pPr>
            <a:r>
              <a:rPr lang="en-US" sz="3200" b="1"/>
              <a:t>An example of the fables in Caxton's collection follows: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5" descr="Ryrie-AesopSleeping-596"/>
          <p:cNvPicPr>
            <a:picLocks noChangeAspect="1" noChangeArrowheads="1"/>
          </p:cNvPicPr>
          <p:nvPr/>
        </p:nvPicPr>
        <p:blipFill>
          <a:blip r:embed="rId2"/>
          <a:srcRect l="6918" t="4590" r="6592" b="4591"/>
          <a:stretch>
            <a:fillRect/>
          </a:stretch>
        </p:blipFill>
        <p:spPr bwMode="auto">
          <a:xfrm>
            <a:off x="1676400" y="762000"/>
            <a:ext cx="2755900" cy="4724400"/>
          </a:xfrm>
          <a:prstGeom prst="rect">
            <a:avLst/>
          </a:prstGeom>
          <a:noFill/>
          <a:ln w="9525">
            <a:noFill/>
            <a:miter lim="800000"/>
            <a:headEnd/>
            <a:tailEnd/>
          </a:ln>
        </p:spPr>
      </p:pic>
      <p:pic>
        <p:nvPicPr>
          <p:cNvPr id="19459" name="Picture 6" descr="Aesops lamp by John Ryrie"/>
          <p:cNvPicPr>
            <a:picLocks noChangeAspect="1" noChangeArrowheads="1"/>
          </p:cNvPicPr>
          <p:nvPr/>
        </p:nvPicPr>
        <p:blipFill>
          <a:blip r:embed="rId3">
            <a:clrChange>
              <a:clrFrom>
                <a:srgbClr val="C7C1B1"/>
              </a:clrFrom>
              <a:clrTo>
                <a:srgbClr val="C7C1B1">
                  <a:alpha val="0"/>
                </a:srgbClr>
              </a:clrTo>
            </a:clrChange>
          </a:blip>
          <a:srcRect/>
          <a:stretch>
            <a:fillRect/>
          </a:stretch>
        </p:blipFill>
        <p:spPr bwMode="auto">
          <a:xfrm>
            <a:off x="4800600" y="762000"/>
            <a:ext cx="3248025" cy="4762500"/>
          </a:xfrm>
          <a:prstGeom prst="rect">
            <a:avLst/>
          </a:prstGeom>
          <a:noFill/>
          <a:ln w="9525">
            <a:noFill/>
            <a:miter lim="800000"/>
            <a:headEnd/>
            <a:tailEnd/>
          </a:ln>
        </p:spPr>
      </p:pic>
      <p:sp>
        <p:nvSpPr>
          <p:cNvPr id="19460" name="Rectangle 7"/>
          <p:cNvSpPr>
            <a:spLocks noChangeArrowheads="1"/>
          </p:cNvSpPr>
          <p:nvPr/>
        </p:nvSpPr>
        <p:spPr bwMode="auto">
          <a:xfrm>
            <a:off x="1828800" y="6019800"/>
            <a:ext cx="4343400" cy="366713"/>
          </a:xfrm>
          <a:prstGeom prst="rect">
            <a:avLst/>
          </a:prstGeom>
          <a:noFill/>
          <a:ln w="9525">
            <a:noFill/>
            <a:miter lim="800000"/>
            <a:headEnd/>
            <a:tailEnd/>
          </a:ln>
        </p:spPr>
        <p:txBody>
          <a:bodyPr anchor="ctr">
            <a:spAutoFit/>
          </a:bodyPr>
          <a:lstStyle/>
          <a:p>
            <a:endParaRPr lang="en-US" b="1"/>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581400" y="274638"/>
            <a:ext cx="5105400" cy="6202362"/>
          </a:xfrm>
        </p:spPr>
        <p:txBody>
          <a:bodyPr/>
          <a:lstStyle/>
          <a:p>
            <a:pPr eaLnBrk="1" hangingPunct="1"/>
            <a:r>
              <a:rPr lang="en-US" smtClean="0"/>
              <a:t>Aesop's fables are still taught as moral lessons and used especially children's plays and cartoons.</a:t>
            </a:r>
          </a:p>
        </p:txBody>
      </p:sp>
      <p:pic>
        <p:nvPicPr>
          <p:cNvPr id="20483" name="Picture 4" descr="Atticus Finch"/>
          <p:cNvPicPr>
            <a:picLocks noChangeAspect="1" noChangeArrowheads="1"/>
          </p:cNvPicPr>
          <p:nvPr/>
        </p:nvPicPr>
        <p:blipFill>
          <a:blip r:embed="rId2"/>
          <a:srcRect t="11476" r="40387" b="37704"/>
          <a:stretch>
            <a:fillRect/>
          </a:stretch>
        </p:blipFill>
        <p:spPr bwMode="auto">
          <a:xfrm>
            <a:off x="381000" y="1600200"/>
            <a:ext cx="2827338" cy="35052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prodigalson"/>
          <p:cNvPicPr>
            <a:picLocks noChangeAspect="1" noChangeArrowheads="1"/>
          </p:cNvPicPr>
          <p:nvPr/>
        </p:nvPicPr>
        <p:blipFill>
          <a:blip r:embed="rId2"/>
          <a:srcRect r="4927" b="4816"/>
          <a:stretch>
            <a:fillRect/>
          </a:stretch>
        </p:blipFill>
        <p:spPr bwMode="auto">
          <a:xfrm>
            <a:off x="1524000" y="457200"/>
            <a:ext cx="3941763" cy="4038600"/>
          </a:xfrm>
          <a:prstGeom prst="rect">
            <a:avLst/>
          </a:prstGeom>
          <a:noFill/>
          <a:ln w="9525">
            <a:noFill/>
            <a:miter lim="800000"/>
            <a:headEnd/>
            <a:tailEnd/>
          </a:ln>
        </p:spPr>
      </p:pic>
      <p:pic>
        <p:nvPicPr>
          <p:cNvPr id="3075" name="Picture 5" descr="grekslav1"/>
          <p:cNvPicPr>
            <a:picLocks noChangeAspect="1" noChangeArrowheads="1"/>
          </p:cNvPicPr>
          <p:nvPr/>
        </p:nvPicPr>
        <p:blipFill>
          <a:blip r:embed="rId3"/>
          <a:srcRect b="10400"/>
          <a:stretch>
            <a:fillRect/>
          </a:stretch>
        </p:blipFill>
        <p:spPr bwMode="auto">
          <a:xfrm>
            <a:off x="6296025" y="381000"/>
            <a:ext cx="2581275" cy="5257800"/>
          </a:xfrm>
          <a:prstGeom prst="rect">
            <a:avLst/>
          </a:prstGeom>
          <a:noFill/>
          <a:ln w="9525">
            <a:noFill/>
            <a:miter lim="800000"/>
            <a:headEnd/>
            <a:tailEnd/>
          </a:ln>
        </p:spPr>
      </p:pic>
      <p:sp>
        <p:nvSpPr>
          <p:cNvPr id="3076" name="Rectangle 6"/>
          <p:cNvSpPr>
            <a:spLocks noChangeArrowheads="1"/>
          </p:cNvSpPr>
          <p:nvPr/>
        </p:nvSpPr>
        <p:spPr bwMode="auto">
          <a:xfrm>
            <a:off x="6858000" y="5791200"/>
            <a:ext cx="1682750" cy="641350"/>
          </a:xfrm>
          <a:prstGeom prst="rect">
            <a:avLst/>
          </a:prstGeom>
          <a:noFill/>
          <a:ln w="9525">
            <a:noFill/>
            <a:miter lim="800000"/>
            <a:headEnd/>
            <a:tailEnd/>
          </a:ln>
        </p:spPr>
        <p:txBody>
          <a:bodyPr wrap="none" anchor="ctr">
            <a:spAutoFit/>
          </a:bodyPr>
          <a:lstStyle/>
          <a:p>
            <a:r>
              <a:rPr lang="en-US"/>
              <a:t>sculpture by </a:t>
            </a:r>
          </a:p>
          <a:p>
            <a:r>
              <a:rPr lang="en-US"/>
              <a:t>Hiram Powers </a:t>
            </a:r>
          </a:p>
        </p:txBody>
      </p:sp>
      <p:sp>
        <p:nvSpPr>
          <p:cNvPr id="3077" name="Text Box 7"/>
          <p:cNvSpPr txBox="1">
            <a:spLocks noChangeArrowheads="1"/>
          </p:cNvSpPr>
          <p:nvPr/>
        </p:nvSpPr>
        <p:spPr bwMode="auto">
          <a:xfrm>
            <a:off x="685800" y="4648200"/>
            <a:ext cx="5426075" cy="2014538"/>
          </a:xfrm>
          <a:prstGeom prst="rect">
            <a:avLst/>
          </a:prstGeom>
          <a:noFill/>
          <a:ln w="9525">
            <a:noFill/>
            <a:miter lim="800000"/>
            <a:headEnd/>
            <a:tailEnd/>
          </a:ln>
        </p:spPr>
        <p:txBody>
          <a:bodyPr>
            <a:spAutoFit/>
          </a:bodyPr>
          <a:lstStyle/>
          <a:p>
            <a:r>
              <a:rPr lang="en-US" b="1"/>
              <a:t>Maybe you don’t know that some people were made to be slaves long before America did so.  Many of these people were “White”.   One place that had slaves was ancient Greece.  People may have been captured from other lands and brought to Greece to be sold as slaves to Greek citizens.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5" descr="Aesop's Fables"/>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 y="0"/>
            <a:ext cx="8153400" cy="6334125"/>
          </a:xfrm>
          <a:prstGeom prst="rect">
            <a:avLst/>
          </a:prstGeom>
          <a:noFill/>
          <a:ln w="9525">
            <a:noFill/>
            <a:miter lim="800000"/>
            <a:headEnd/>
            <a:tailEnd/>
          </a:ln>
        </p:spPr>
      </p:pic>
      <p:pic>
        <p:nvPicPr>
          <p:cNvPr id="21507" name="Picture 6" descr="Aeosop"/>
          <p:cNvPicPr>
            <a:picLocks noChangeAspect="1" noChangeArrowheads="1"/>
          </p:cNvPicPr>
          <p:nvPr/>
        </p:nvPicPr>
        <p:blipFill>
          <a:blip r:embed="rId3"/>
          <a:srcRect/>
          <a:stretch>
            <a:fillRect/>
          </a:stretch>
        </p:blipFill>
        <p:spPr bwMode="auto">
          <a:xfrm>
            <a:off x="8001000" y="228600"/>
            <a:ext cx="952500" cy="1895475"/>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5" descr="aesop"/>
          <p:cNvPicPr>
            <a:picLocks noChangeAspect="1" noChangeArrowheads="1"/>
          </p:cNvPicPr>
          <p:nvPr/>
        </p:nvPicPr>
        <p:blipFill>
          <a:blip r:embed="rId2"/>
          <a:srcRect/>
          <a:stretch>
            <a:fillRect/>
          </a:stretch>
        </p:blipFill>
        <p:spPr bwMode="auto">
          <a:xfrm>
            <a:off x="2428875" y="990600"/>
            <a:ext cx="4286250" cy="48768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5" descr="400px-Boulanger_Gustave_Clarence_Rudolphe_The_Slave_Market"/>
          <p:cNvPicPr>
            <a:picLocks noChangeAspect="1" noChangeArrowheads="1"/>
          </p:cNvPicPr>
          <p:nvPr/>
        </p:nvPicPr>
        <p:blipFill>
          <a:blip r:embed="rId2"/>
          <a:srcRect t="1465" b="1831"/>
          <a:stretch>
            <a:fillRect/>
          </a:stretch>
        </p:blipFill>
        <p:spPr bwMode="auto">
          <a:xfrm>
            <a:off x="1143000" y="381000"/>
            <a:ext cx="6934200" cy="5029200"/>
          </a:xfrm>
          <a:prstGeom prst="rect">
            <a:avLst/>
          </a:prstGeom>
          <a:noFill/>
          <a:ln w="9525">
            <a:noFill/>
            <a:miter lim="800000"/>
            <a:headEnd/>
            <a:tailEnd/>
          </a:ln>
        </p:spPr>
      </p:pic>
      <p:sp>
        <p:nvSpPr>
          <p:cNvPr id="4099" name="Rectangle 6"/>
          <p:cNvSpPr>
            <a:spLocks noChangeArrowheads="1"/>
          </p:cNvSpPr>
          <p:nvPr/>
        </p:nvSpPr>
        <p:spPr bwMode="auto">
          <a:xfrm>
            <a:off x="1524000" y="5776913"/>
            <a:ext cx="6858000" cy="457200"/>
          </a:xfrm>
          <a:prstGeom prst="rect">
            <a:avLst/>
          </a:prstGeom>
          <a:noFill/>
          <a:ln w="9525">
            <a:noFill/>
            <a:miter lim="800000"/>
            <a:headEnd/>
            <a:tailEnd/>
          </a:ln>
        </p:spPr>
        <p:txBody>
          <a:bodyPr anchor="ctr">
            <a:spAutoFit/>
          </a:bodyPr>
          <a:lstStyle/>
          <a:p>
            <a:r>
              <a:rPr lang="en-US" sz="2400"/>
              <a:t>Gustave Boulanger’s painting </a:t>
            </a:r>
            <a:r>
              <a:rPr lang="en-US" sz="2400" i="1"/>
              <a:t>The Slave Market.</a:t>
            </a:r>
            <a:r>
              <a:rPr lang="en-US" i="1"/>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p:cNvSpPr txBox="1">
            <a:spLocks noChangeArrowheads="1"/>
          </p:cNvSpPr>
          <p:nvPr/>
        </p:nvSpPr>
        <p:spPr bwMode="auto">
          <a:xfrm>
            <a:off x="2613025" y="2049463"/>
            <a:ext cx="184150" cy="366712"/>
          </a:xfrm>
          <a:prstGeom prst="rect">
            <a:avLst/>
          </a:prstGeom>
          <a:noFill/>
          <a:ln w="9525">
            <a:noFill/>
            <a:miter lim="800000"/>
            <a:headEnd/>
            <a:tailEnd/>
          </a:ln>
        </p:spPr>
        <p:txBody>
          <a:bodyPr>
            <a:spAutoFit/>
          </a:bodyPr>
          <a:lstStyle/>
          <a:p>
            <a:pPr>
              <a:spcBef>
                <a:spcPct val="50000"/>
              </a:spcBef>
            </a:pPr>
            <a:endParaRPr lang="en-US"/>
          </a:p>
        </p:txBody>
      </p:sp>
      <p:pic>
        <p:nvPicPr>
          <p:cNvPr id="5123" name="Picture 5" descr="educ2"/>
          <p:cNvPicPr>
            <a:picLocks noChangeAspect="1" noChangeArrowheads="1"/>
          </p:cNvPicPr>
          <p:nvPr/>
        </p:nvPicPr>
        <p:blipFill>
          <a:blip r:embed="rId2"/>
          <a:srcRect/>
          <a:stretch>
            <a:fillRect/>
          </a:stretch>
        </p:blipFill>
        <p:spPr bwMode="auto">
          <a:xfrm>
            <a:off x="1676400" y="381000"/>
            <a:ext cx="5943600" cy="3902075"/>
          </a:xfrm>
          <a:prstGeom prst="rect">
            <a:avLst/>
          </a:prstGeom>
          <a:noFill/>
          <a:ln w="9525">
            <a:noFill/>
            <a:miter lim="800000"/>
            <a:headEnd/>
            <a:tailEnd/>
          </a:ln>
        </p:spPr>
      </p:pic>
      <p:sp>
        <p:nvSpPr>
          <p:cNvPr id="5124" name="Rectangle 6"/>
          <p:cNvSpPr>
            <a:spLocks noChangeArrowheads="1"/>
          </p:cNvSpPr>
          <p:nvPr/>
        </p:nvSpPr>
        <p:spPr bwMode="auto">
          <a:xfrm>
            <a:off x="533400" y="5029200"/>
            <a:ext cx="7772400" cy="915988"/>
          </a:xfrm>
          <a:prstGeom prst="rect">
            <a:avLst/>
          </a:prstGeom>
          <a:noFill/>
          <a:ln w="9525">
            <a:noFill/>
            <a:miter lim="800000"/>
            <a:headEnd/>
            <a:tailEnd/>
          </a:ln>
        </p:spPr>
        <p:txBody>
          <a:bodyPr anchor="ctr">
            <a:spAutoFit/>
          </a:bodyPr>
          <a:lstStyle/>
          <a:p>
            <a:r>
              <a:rPr lang="en-US" b="1"/>
              <a:t>Greek Slaves </a:t>
            </a:r>
            <a:r>
              <a:rPr lang="en-US"/>
              <a:t>were often used as teachers for  Greek children. The word </a:t>
            </a:r>
            <a:r>
              <a:rPr lang="en-US" i="1"/>
              <a:t>pedagogy</a:t>
            </a:r>
            <a:r>
              <a:rPr lang="en-US"/>
              <a:t> comes from the Greek work meaning "slave of knowledge". There were lots slaves in Greece.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a:xfrm>
            <a:off x="3733800" y="2636838"/>
            <a:ext cx="5181600" cy="4221162"/>
          </a:xfrm>
        </p:spPr>
        <p:txBody>
          <a:bodyPr/>
          <a:lstStyle/>
          <a:p>
            <a:pPr algn="l" eaLnBrk="1" hangingPunct="1"/>
            <a:r>
              <a:rPr lang="en-US" sz="1800" smtClean="0"/>
              <a:t>One day he did something nice for a priestess of Isis, who then prayed for speech to be granted poor Aesop. It was and his fables began.  He was the slave of a philosopher.  Aesop outwitted this master all the time.  He became respected by all the philosopher's students and the philosopher himself.</a:t>
            </a:r>
            <a:br>
              <a:rPr lang="en-US" sz="1800" smtClean="0"/>
            </a:br>
            <a:r>
              <a:rPr lang="en-US" sz="1800" smtClean="0"/>
              <a:t/>
            </a:r>
            <a:br>
              <a:rPr lang="en-US" sz="1800" smtClean="0"/>
            </a:br>
            <a:r>
              <a:rPr lang="en-US" sz="1800" smtClean="0"/>
              <a:t>He later gained his freedom. As a free man, Aesop traveled about giving eloquent speeches and telling his stories; but he made one fatal error, offending the people of Delphi.  He was framed and thrown from a cliff.</a:t>
            </a:r>
            <a:r>
              <a:rPr lang="en-US" sz="2400" smtClean="0"/>
              <a:t> </a:t>
            </a:r>
          </a:p>
        </p:txBody>
      </p:sp>
      <p:sp>
        <p:nvSpPr>
          <p:cNvPr id="6147" name="Rectangle 5"/>
          <p:cNvSpPr>
            <a:spLocks noChangeArrowheads="1"/>
          </p:cNvSpPr>
          <p:nvPr/>
        </p:nvSpPr>
        <p:spPr bwMode="auto">
          <a:xfrm>
            <a:off x="2328863" y="381000"/>
            <a:ext cx="4351337" cy="1341438"/>
          </a:xfrm>
          <a:prstGeom prst="rect">
            <a:avLst/>
          </a:prstGeom>
          <a:noFill/>
          <a:ln w="9525">
            <a:noFill/>
            <a:miter lim="800000"/>
            <a:headEnd/>
            <a:tailEnd/>
          </a:ln>
        </p:spPr>
        <p:txBody>
          <a:bodyPr wrap="none">
            <a:spAutoFit/>
          </a:bodyPr>
          <a:lstStyle/>
          <a:p>
            <a:pPr algn="ctr"/>
            <a:r>
              <a:rPr lang="en-US" sz="3200" b="1">
                <a:solidFill>
                  <a:schemeClr val="tx2"/>
                </a:solidFill>
              </a:rPr>
              <a:t>AESOP</a:t>
            </a:r>
            <a:br>
              <a:rPr lang="en-US" sz="3200" b="1">
                <a:solidFill>
                  <a:schemeClr val="tx2"/>
                </a:solidFill>
              </a:rPr>
            </a:br>
            <a:r>
              <a:rPr lang="en-US" sz="3200" b="1">
                <a:solidFill>
                  <a:schemeClr val="tx2"/>
                </a:solidFill>
              </a:rPr>
              <a:t>The Myth, the Legend</a:t>
            </a:r>
            <a:r>
              <a:rPr lang="en-US">
                <a:solidFill>
                  <a:schemeClr val="tx2"/>
                </a:solidFill>
              </a:rPr>
              <a:t/>
            </a:r>
            <a:br>
              <a:rPr lang="en-US">
                <a:solidFill>
                  <a:schemeClr val="tx2"/>
                </a:solidFill>
              </a:rPr>
            </a:br>
            <a:endParaRPr lang="en-US">
              <a:solidFill>
                <a:schemeClr val="tx2"/>
              </a:solidFill>
            </a:endParaRPr>
          </a:p>
        </p:txBody>
      </p:sp>
      <p:pic>
        <p:nvPicPr>
          <p:cNvPr id="6148" name="Picture 7" descr="isis_web2"/>
          <p:cNvPicPr>
            <a:picLocks noChangeAspect="1" noChangeArrowheads="1"/>
          </p:cNvPicPr>
          <p:nvPr/>
        </p:nvPicPr>
        <p:blipFill>
          <a:blip r:embed="rId2"/>
          <a:srcRect/>
          <a:stretch>
            <a:fillRect/>
          </a:stretch>
        </p:blipFill>
        <p:spPr bwMode="auto">
          <a:xfrm>
            <a:off x="381000" y="2895600"/>
            <a:ext cx="3086100" cy="3057525"/>
          </a:xfrm>
          <a:prstGeom prst="rect">
            <a:avLst/>
          </a:prstGeom>
          <a:noFill/>
          <a:ln w="9525">
            <a:noFill/>
            <a:miter lim="800000"/>
            <a:headEnd/>
            <a:tailEnd/>
          </a:ln>
        </p:spPr>
      </p:pic>
      <p:sp>
        <p:nvSpPr>
          <p:cNvPr id="6149" name="Rectangle 8"/>
          <p:cNvSpPr>
            <a:spLocks noChangeArrowheads="1"/>
          </p:cNvSpPr>
          <p:nvPr/>
        </p:nvSpPr>
        <p:spPr bwMode="auto">
          <a:xfrm>
            <a:off x="381000" y="1600200"/>
            <a:ext cx="8458200" cy="1190625"/>
          </a:xfrm>
          <a:prstGeom prst="rect">
            <a:avLst/>
          </a:prstGeom>
          <a:noFill/>
          <a:ln w="9525">
            <a:noFill/>
            <a:miter lim="800000"/>
            <a:headEnd/>
            <a:tailEnd/>
          </a:ln>
        </p:spPr>
        <p:txBody>
          <a:bodyPr>
            <a:spAutoFit/>
          </a:bodyPr>
          <a:lstStyle/>
          <a:p>
            <a:r>
              <a:rPr lang="en-US">
                <a:solidFill>
                  <a:schemeClr val="tx2"/>
                </a:solidFill>
              </a:rPr>
              <a:t>Aesop was a slave in ancient Greece.  He was born with several physical deformities, one of which prevented speech. He was very hard-working and clever.</a:t>
            </a:r>
            <a:br>
              <a:rPr lang="en-US">
                <a:solidFill>
                  <a:schemeClr val="tx2"/>
                </a:solidFill>
              </a:rPr>
            </a:br>
            <a:endParaRPr lang="en-US">
              <a:solidFill>
                <a:schemeClr val="tx2"/>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276600" y="609600"/>
            <a:ext cx="5410200" cy="4953000"/>
          </a:xfrm>
        </p:spPr>
        <p:txBody>
          <a:bodyPr/>
          <a:lstStyle/>
          <a:p>
            <a:pPr algn="l" eaLnBrk="1" hangingPunct="1"/>
            <a:r>
              <a:rPr lang="en-US" sz="1600" b="1" smtClean="0"/>
              <a:t>Nothing is known certain of Aesop's early life. In </a:t>
            </a:r>
            <a:r>
              <a:rPr lang="en-US" sz="1600" b="1" i="1" smtClean="0"/>
              <a:t>Histories</a:t>
            </a:r>
            <a:r>
              <a:rPr lang="en-US" sz="1600" b="1" smtClean="0"/>
              <a:t> by Herodotus, who wrote during the later half of the fifth century BC, it says that he lived during the time of the Egyptian pharaoh Amasis of the sixth century BC. And that he was connected to the island of Samos. Herodotus also gives evidence that he may have been a slave or a relative of a Samian citizen called Iadmon, </a:t>
            </a:r>
            <a:br>
              <a:rPr lang="en-US" sz="1600" b="1" smtClean="0"/>
            </a:br>
            <a:r>
              <a:rPr lang="en-US" sz="1600" b="1" smtClean="0"/>
              <a:t/>
            </a:r>
            <a:br>
              <a:rPr lang="en-US" sz="1600" b="1" smtClean="0"/>
            </a:br>
            <a:r>
              <a:rPr lang="en-US" sz="1600" b="1" smtClean="0"/>
              <a:t>Other records indicate that </a:t>
            </a:r>
            <a:r>
              <a:rPr lang="en-US" sz="1600" b="1" smtClean="0">
                <a:solidFill>
                  <a:schemeClr val="tx1"/>
                </a:solidFill>
              </a:rPr>
              <a:t>Aesop was a Greek slave who lived between 620 and 560 B.C. who may have </a:t>
            </a:r>
            <a:r>
              <a:rPr lang="en-US" sz="1600" b="1" smtClean="0"/>
              <a:t>came from Phrygia. He was the slave of Iadmon and later the philosopher,  Xanthus of Samos. He was known for his ability to craft "fables" He must have received his freedom at some point and travel all.  Accounts say Aesop died in Delphi, where he was sentenced to death and pushed off a cliff.</a:t>
            </a:r>
            <a:r>
              <a:rPr lang="en-US" sz="1400" smtClean="0"/>
              <a:t> </a:t>
            </a:r>
          </a:p>
        </p:txBody>
      </p:sp>
      <p:pic>
        <p:nvPicPr>
          <p:cNvPr id="7171" name="Picture 4" descr="Aesop01">
            <a:hlinkClick r:id="rId2"/>
          </p:cNvPr>
          <p:cNvPicPr>
            <a:picLocks noChangeAspect="1" noChangeArrowheads="1"/>
          </p:cNvPicPr>
          <p:nvPr/>
        </p:nvPicPr>
        <p:blipFill>
          <a:blip r:embed="rId3"/>
          <a:srcRect/>
          <a:stretch>
            <a:fillRect/>
          </a:stretch>
        </p:blipFill>
        <p:spPr bwMode="auto">
          <a:xfrm>
            <a:off x="304800" y="914400"/>
            <a:ext cx="2755900" cy="41148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descr="aesop1"/>
          <p:cNvPicPr>
            <a:picLocks noChangeAspect="1" noChangeArrowheads="1"/>
          </p:cNvPicPr>
          <p:nvPr/>
        </p:nvPicPr>
        <p:blipFill>
          <a:blip r:embed="rId2"/>
          <a:srcRect/>
          <a:stretch>
            <a:fillRect/>
          </a:stretch>
        </p:blipFill>
        <p:spPr bwMode="auto">
          <a:xfrm>
            <a:off x="228600" y="228600"/>
            <a:ext cx="1952625" cy="2514600"/>
          </a:xfrm>
          <a:prstGeom prst="rect">
            <a:avLst/>
          </a:prstGeom>
          <a:noFill/>
          <a:ln w="9525">
            <a:noFill/>
            <a:miter lim="800000"/>
            <a:headEnd/>
            <a:tailEnd/>
          </a:ln>
        </p:spPr>
      </p:pic>
      <p:pic>
        <p:nvPicPr>
          <p:cNvPr id="8195" name="Picture 9" descr="aesop6"/>
          <p:cNvPicPr>
            <a:picLocks noChangeAspect="1" noChangeArrowheads="1"/>
          </p:cNvPicPr>
          <p:nvPr/>
        </p:nvPicPr>
        <p:blipFill>
          <a:blip r:embed="rId3"/>
          <a:srcRect/>
          <a:stretch>
            <a:fillRect/>
          </a:stretch>
        </p:blipFill>
        <p:spPr bwMode="auto">
          <a:xfrm>
            <a:off x="6858000" y="228600"/>
            <a:ext cx="1912938" cy="2438400"/>
          </a:xfrm>
          <a:prstGeom prst="rect">
            <a:avLst/>
          </a:prstGeom>
          <a:noFill/>
          <a:ln w="9525">
            <a:noFill/>
            <a:miter lim="800000"/>
            <a:headEnd/>
            <a:tailEnd/>
          </a:ln>
        </p:spPr>
      </p:pic>
      <p:pic>
        <p:nvPicPr>
          <p:cNvPr id="8196" name="Picture 11" descr="aesop3"/>
          <p:cNvPicPr>
            <a:picLocks noChangeAspect="1" noChangeArrowheads="1"/>
          </p:cNvPicPr>
          <p:nvPr/>
        </p:nvPicPr>
        <p:blipFill>
          <a:blip r:embed="rId4"/>
          <a:srcRect/>
          <a:stretch>
            <a:fillRect/>
          </a:stretch>
        </p:blipFill>
        <p:spPr bwMode="auto">
          <a:xfrm>
            <a:off x="6629400" y="3886200"/>
            <a:ext cx="2189163" cy="2743200"/>
          </a:xfrm>
          <a:prstGeom prst="rect">
            <a:avLst/>
          </a:prstGeom>
          <a:noFill/>
          <a:ln w="9525">
            <a:noFill/>
            <a:miter lim="800000"/>
            <a:headEnd/>
            <a:tailEnd/>
          </a:ln>
        </p:spPr>
      </p:pic>
      <p:pic>
        <p:nvPicPr>
          <p:cNvPr id="8197" name="Picture 12" descr="aesop5"/>
          <p:cNvPicPr>
            <a:picLocks noChangeAspect="1" noChangeArrowheads="1"/>
          </p:cNvPicPr>
          <p:nvPr/>
        </p:nvPicPr>
        <p:blipFill>
          <a:blip r:embed="rId5"/>
          <a:srcRect/>
          <a:stretch>
            <a:fillRect/>
          </a:stretch>
        </p:blipFill>
        <p:spPr bwMode="auto">
          <a:xfrm>
            <a:off x="304800" y="3733800"/>
            <a:ext cx="1908175" cy="2819400"/>
          </a:xfrm>
          <a:prstGeom prst="rect">
            <a:avLst/>
          </a:prstGeom>
          <a:noFill/>
          <a:ln w="9525">
            <a:noFill/>
            <a:miter lim="800000"/>
            <a:headEnd/>
            <a:tailEnd/>
          </a:ln>
        </p:spPr>
      </p:pic>
      <p:sp>
        <p:nvSpPr>
          <p:cNvPr id="8198" name="Rectangle 13"/>
          <p:cNvSpPr>
            <a:spLocks noChangeArrowheads="1"/>
          </p:cNvSpPr>
          <p:nvPr/>
        </p:nvSpPr>
        <p:spPr bwMode="auto">
          <a:xfrm>
            <a:off x="2286000" y="2209800"/>
            <a:ext cx="3200400" cy="3935413"/>
          </a:xfrm>
          <a:prstGeom prst="rect">
            <a:avLst/>
          </a:prstGeom>
          <a:noFill/>
          <a:ln w="9525">
            <a:noFill/>
            <a:miter lim="800000"/>
            <a:headEnd/>
            <a:tailEnd/>
          </a:ln>
        </p:spPr>
        <p:txBody>
          <a:bodyPr>
            <a:spAutoFit/>
          </a:bodyPr>
          <a:lstStyle/>
          <a:p>
            <a:r>
              <a:rPr lang="en-US" sz="2800">
                <a:solidFill>
                  <a:schemeClr val="tx2"/>
                </a:solidFill>
              </a:rPr>
              <a:t>In it he is described as a monster of ugliness and deformity, like the image in a well-known marble figure in the Villa Albani at Rome.</a:t>
            </a:r>
          </a:p>
        </p:txBody>
      </p:sp>
      <p:sp>
        <p:nvSpPr>
          <p:cNvPr id="8199" name="Rectangle 14"/>
          <p:cNvSpPr>
            <a:spLocks noChangeArrowheads="1"/>
          </p:cNvSpPr>
          <p:nvPr/>
        </p:nvSpPr>
        <p:spPr bwMode="auto">
          <a:xfrm>
            <a:off x="2438400" y="228600"/>
            <a:ext cx="4114800" cy="1552575"/>
          </a:xfrm>
          <a:prstGeom prst="rect">
            <a:avLst/>
          </a:prstGeom>
          <a:noFill/>
          <a:ln w="9525">
            <a:noFill/>
            <a:miter lim="800000"/>
            <a:headEnd/>
            <a:tailEnd/>
          </a:ln>
        </p:spPr>
        <p:txBody>
          <a:bodyPr>
            <a:spAutoFit/>
          </a:bodyPr>
          <a:lstStyle/>
          <a:p>
            <a:r>
              <a:rPr lang="en-US" sz="2400">
                <a:solidFill>
                  <a:schemeClr val="tx2"/>
                </a:solidFill>
              </a:rPr>
              <a:t>Some information thought to be about him comes from a book of fables, that may be his stories.</a:t>
            </a:r>
          </a:p>
        </p:txBody>
      </p:sp>
      <p:pic>
        <p:nvPicPr>
          <p:cNvPr id="8200" name="Picture 15" descr="aesop7"/>
          <p:cNvPicPr>
            <a:picLocks noChangeAspect="1" noChangeArrowheads="1"/>
          </p:cNvPicPr>
          <p:nvPr/>
        </p:nvPicPr>
        <p:blipFill>
          <a:blip r:embed="rId6"/>
          <a:srcRect/>
          <a:stretch>
            <a:fillRect/>
          </a:stretch>
        </p:blipFill>
        <p:spPr bwMode="auto">
          <a:xfrm>
            <a:off x="5181600" y="1828800"/>
            <a:ext cx="1941513" cy="27432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p:cNvSpPr>
            <a:spLocks noChangeArrowheads="1"/>
          </p:cNvSpPr>
          <p:nvPr/>
        </p:nvSpPr>
        <p:spPr bwMode="auto">
          <a:xfrm>
            <a:off x="4343400" y="457200"/>
            <a:ext cx="3886200" cy="5203825"/>
          </a:xfrm>
          <a:prstGeom prst="rect">
            <a:avLst/>
          </a:prstGeom>
          <a:noFill/>
          <a:ln w="9525">
            <a:noFill/>
            <a:miter lim="800000"/>
            <a:headEnd/>
            <a:tailEnd/>
          </a:ln>
        </p:spPr>
        <p:txBody>
          <a:bodyPr anchor="ctr">
            <a:spAutoFit/>
          </a:bodyPr>
          <a:lstStyle/>
          <a:p>
            <a:pPr algn="ctr"/>
            <a:r>
              <a:rPr lang="en-US" sz="2400" b="1"/>
              <a:t>AESOP </a:t>
            </a:r>
          </a:p>
          <a:p>
            <a:pPr algn="ctr"/>
            <a:r>
              <a:rPr lang="en-US" sz="2400" b="1"/>
              <a:t>THE ETHIOPIAN SLAVE?</a:t>
            </a:r>
          </a:p>
          <a:p>
            <a:endParaRPr lang="en-US" sz="2400" b="1"/>
          </a:p>
          <a:p>
            <a:pPr algn="ctr"/>
            <a:r>
              <a:rPr lang="en-US" sz="2400"/>
              <a:t>Some historian believe </a:t>
            </a:r>
          </a:p>
          <a:p>
            <a:pPr algn="ctr"/>
            <a:r>
              <a:rPr lang="en-US" sz="2400"/>
              <a:t>that Aesop may have </a:t>
            </a:r>
          </a:p>
          <a:p>
            <a:pPr algn="ctr"/>
            <a:r>
              <a:rPr lang="en-US" sz="2400"/>
              <a:t>been Ethiopian.  In any case, he was a slave who was shunned by society and treated badly.  Yet, he earned respect with his moral fables  that taught people how to live and behave as humans. </a:t>
            </a:r>
          </a:p>
          <a:p>
            <a:pPr algn="ctr"/>
            <a:endParaRPr lang="en-US" sz="2400"/>
          </a:p>
        </p:txBody>
      </p:sp>
      <p:sp>
        <p:nvSpPr>
          <p:cNvPr id="9219" name="Rectangle 7"/>
          <p:cNvSpPr>
            <a:spLocks noChangeArrowheads="1"/>
          </p:cNvSpPr>
          <p:nvPr/>
        </p:nvSpPr>
        <p:spPr bwMode="auto">
          <a:xfrm>
            <a:off x="762000" y="5410200"/>
            <a:ext cx="7543800" cy="1190625"/>
          </a:xfrm>
          <a:prstGeom prst="rect">
            <a:avLst/>
          </a:prstGeom>
          <a:noFill/>
          <a:ln w="9525">
            <a:noFill/>
            <a:miter lim="800000"/>
            <a:headEnd/>
            <a:tailEnd/>
          </a:ln>
        </p:spPr>
        <p:txBody>
          <a:bodyPr>
            <a:spAutoFit/>
          </a:bodyPr>
          <a:lstStyle/>
          <a:p>
            <a:r>
              <a:rPr lang="en-US"/>
              <a:t>Planudes wrote that Aesop was a native of Phrygia, in Asia Minor, and described him as </a:t>
            </a:r>
            <a:r>
              <a:rPr lang="en-US">
                <a:solidFill>
                  <a:schemeClr val="tx2"/>
                </a:solidFill>
              </a:rPr>
              <a:t>"flat-nosed…with lips, thick and pendulous and a black skin from which he contracted his name (Esop being the same with Ethiop)."</a:t>
            </a:r>
            <a:r>
              <a:rPr lang="en-US"/>
              <a:t>             </a:t>
            </a:r>
          </a:p>
        </p:txBody>
      </p:sp>
      <p:pic>
        <p:nvPicPr>
          <p:cNvPr id="9220" name="Picture 10" descr="298314_f260"/>
          <p:cNvPicPr>
            <a:picLocks noChangeAspect="1" noChangeArrowheads="1"/>
          </p:cNvPicPr>
          <p:nvPr/>
        </p:nvPicPr>
        <p:blipFill>
          <a:blip r:embed="rId2"/>
          <a:srcRect/>
          <a:stretch>
            <a:fillRect/>
          </a:stretch>
        </p:blipFill>
        <p:spPr bwMode="auto">
          <a:xfrm>
            <a:off x="533400" y="304800"/>
            <a:ext cx="3508375" cy="41148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5" descr="Aesop02"/>
          <p:cNvPicPr>
            <a:picLocks noChangeAspect="1" noChangeArrowheads="1"/>
          </p:cNvPicPr>
          <p:nvPr/>
        </p:nvPicPr>
        <p:blipFill>
          <a:blip r:embed="rId2"/>
          <a:srcRect/>
          <a:stretch>
            <a:fillRect/>
          </a:stretch>
        </p:blipFill>
        <p:spPr bwMode="auto">
          <a:xfrm>
            <a:off x="685800" y="762000"/>
            <a:ext cx="4600575" cy="5095875"/>
          </a:xfrm>
          <a:prstGeom prst="rect">
            <a:avLst/>
          </a:prstGeom>
          <a:noFill/>
          <a:ln w="9525">
            <a:noFill/>
            <a:miter lim="800000"/>
            <a:headEnd/>
            <a:tailEnd/>
          </a:ln>
        </p:spPr>
      </p:pic>
      <p:sp>
        <p:nvSpPr>
          <p:cNvPr id="10243" name="Rectangle 6"/>
          <p:cNvSpPr>
            <a:spLocks noChangeArrowheads="1"/>
          </p:cNvSpPr>
          <p:nvPr/>
        </p:nvSpPr>
        <p:spPr bwMode="auto">
          <a:xfrm>
            <a:off x="6324600" y="1612900"/>
            <a:ext cx="2057400" cy="2282825"/>
          </a:xfrm>
          <a:prstGeom prst="rect">
            <a:avLst/>
          </a:prstGeom>
          <a:noFill/>
          <a:ln w="9525">
            <a:noFill/>
            <a:miter lim="800000"/>
            <a:headEnd/>
            <a:tailEnd/>
          </a:ln>
        </p:spPr>
        <p:txBody>
          <a:bodyPr anchor="ctr">
            <a:spAutoFit/>
          </a:bodyPr>
          <a:lstStyle/>
          <a:p>
            <a:r>
              <a:rPr lang="en-US" sz="2400"/>
              <a:t>Aesop met with a violent death at the hands of the inhabitants of Delphi. </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716</TotalTime>
  <Words>1043</Words>
  <Application>Microsoft Office PowerPoint</Application>
  <PresentationFormat>On-screen Show (4:3)</PresentationFormat>
  <Paragraphs>61</Paragraphs>
  <Slides>21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Symbol</vt:lpstr>
      <vt:lpstr>Balthazar</vt:lpstr>
      <vt:lpstr>Default Design</vt:lpstr>
      <vt:lpstr>Slide 1</vt:lpstr>
      <vt:lpstr>Slide 2</vt:lpstr>
      <vt:lpstr>Slide 3</vt:lpstr>
      <vt:lpstr>Slide 4</vt:lpstr>
      <vt:lpstr>One day he did something nice for a priestess of Isis, who then prayed for speech to be granted poor Aesop. It was and his fables began.  He was the slave of a philosopher.  Aesop outwitted this master all the time.  He became respected by all the philosopher's students and the philosopher himself.  He later gained his freedom. As a free man, Aesop traveled about giving eloquent speeches and telling his stories; but he made one fatal error, offending the people of Delphi.  He was framed and thrown from a cliff. </vt:lpstr>
      <vt:lpstr>Nothing is known certain of Aesop's early life. In Histories by Herodotus, who wrote during the later half of the fifth century BC, it says that he lived during the time of the Egyptian pharaoh Amasis of the sixth century BC. And that he was connected to the island of Samos. Herodotus also gives evidence that he may have been a slave or a relative of a Samian citizen called Iadmon,   Other records indicate that Aesop was a Greek slave who lived between 620 and 560 B.C. who may have came from Phrygia. He was the slave of Iadmon and later the philosopher,  Xanthus of Samos. He was known for his ability to craft "fables" He must have received his freedom at some point and travel all.  Accounts say Aesop died in Delphi, where he was sentenced to death and pushed off a cliff. </vt:lpstr>
      <vt:lpstr>Slide 7</vt:lpstr>
      <vt:lpstr>Slide 8</vt:lpstr>
      <vt:lpstr>Slide 9</vt:lpstr>
      <vt:lpstr>Slide 10</vt:lpstr>
      <vt:lpstr>Fables existed before the printed word as folktales that were presented orally.   In ancient times, fables are not designed as moral tales for children but early fables are more frequently designed to explain the causes of natural phenomena.   </vt:lpstr>
      <vt:lpstr>     Fables</vt:lpstr>
      <vt:lpstr>Fables</vt:lpstr>
      <vt:lpstr>Fables: Moral a lesson for life</vt:lpstr>
      <vt:lpstr>Slide 15</vt:lpstr>
      <vt:lpstr>Slide 16</vt:lpstr>
      <vt:lpstr>Slide 17</vt:lpstr>
      <vt:lpstr>Slide 18</vt:lpstr>
      <vt:lpstr>Aesop's fables are still taught as moral lessons and used especially children's plays and cartoons.</vt:lpstr>
      <vt:lpstr>Slide 20</vt:lpstr>
      <vt:lpstr>Slide 21</vt:lpstr>
    </vt:vector>
  </TitlesOfParts>
  <Company>Arkansas School for the Deaf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asd</dc:creator>
  <cp:lastModifiedBy>Lorette Mann-Dale</cp:lastModifiedBy>
  <cp:revision>52</cp:revision>
  <dcterms:created xsi:type="dcterms:W3CDTF">2008-10-07T23:01:26Z</dcterms:created>
  <dcterms:modified xsi:type="dcterms:W3CDTF">2011-02-02T21:09:09Z</dcterms:modified>
</cp:coreProperties>
</file>